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18" r:id="rId2"/>
    <p:sldId id="347" r:id="rId3"/>
    <p:sldId id="367" r:id="rId4"/>
    <p:sldId id="366" r:id="rId5"/>
    <p:sldId id="355" r:id="rId6"/>
    <p:sldId id="356" r:id="rId7"/>
    <p:sldId id="368" r:id="rId8"/>
    <p:sldId id="348" r:id="rId9"/>
    <p:sldId id="371" r:id="rId10"/>
    <p:sldId id="358" r:id="rId11"/>
    <p:sldId id="357" r:id="rId12"/>
    <p:sldId id="359" r:id="rId13"/>
    <p:sldId id="369" r:id="rId14"/>
    <p:sldId id="370" r:id="rId15"/>
    <p:sldId id="361" r:id="rId16"/>
    <p:sldId id="364" r:id="rId17"/>
    <p:sldId id="362" r:id="rId18"/>
  </p:sldIdLst>
  <p:sldSz cx="9144000" cy="6858000" type="screen4x3"/>
  <p:notesSz cx="6805613" cy="9939338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lst, Erika" initials="-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7500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81" d="100"/>
          <a:sy n="81" d="100"/>
        </p:scale>
        <p:origin x="1327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11621A-5ACF-4776-B7BB-92278C74D222}" type="datetimeFigureOut">
              <a:rPr lang="nl-NL" smtClean="0"/>
              <a:pPr/>
              <a:t>19-1-2023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BECE4F-1BF9-4EED-B09A-DD76325C1B21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95686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38775D-0B2E-4D3D-B87D-1783761FA8D5}" type="datetimeFigureOut">
              <a:rPr lang="nl-NL" smtClean="0"/>
              <a:pPr/>
              <a:t>19-1-2023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3537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4E9E5E-63BF-4ADC-ACA1-124C845BF9A2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01209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omgevingsdienst PPT groot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2467-F190-4E23-8479-023CEF039629}" type="datetimeFigureOut">
              <a:rPr lang="nl-NL" smtClean="0"/>
              <a:pPr/>
              <a:t>19-1-2023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B9828-C3FE-4553-982A-20506D2299F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33700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2467-F190-4E23-8479-023CEF039629}" type="datetimeFigureOut">
              <a:rPr lang="nl-NL" smtClean="0"/>
              <a:pPr/>
              <a:t>19-1-2023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B9828-C3FE-4553-982A-20506D2299F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8454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2467-F190-4E23-8479-023CEF039629}" type="datetimeFigureOut">
              <a:rPr lang="nl-NL" smtClean="0"/>
              <a:pPr/>
              <a:t>19-1-2023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B9828-C3FE-4553-982A-20506D2299F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38782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omgevingsdienst PPT groot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143000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2467-F190-4E23-8479-023CEF039629}" type="datetimeFigureOut">
              <a:rPr lang="nl-NL" smtClean="0"/>
              <a:pPr/>
              <a:t>19-1-2023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B9828-C3FE-4553-982A-20506D2299F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32700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2467-F190-4E23-8479-023CEF039629}" type="datetimeFigureOut">
              <a:rPr lang="nl-NL" smtClean="0"/>
              <a:pPr/>
              <a:t>19-1-2023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B9828-C3FE-4553-982A-20506D2299F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4867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2467-F190-4E23-8479-023CEF039629}" type="datetimeFigureOut">
              <a:rPr lang="nl-NL" smtClean="0"/>
              <a:pPr/>
              <a:t>19-1-2023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B9828-C3FE-4553-982A-20506D2299F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0750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2467-F190-4E23-8479-023CEF039629}" type="datetimeFigureOut">
              <a:rPr lang="nl-NL" smtClean="0"/>
              <a:pPr/>
              <a:t>19-1-2023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B9828-C3FE-4553-982A-20506D2299F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80307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2467-F190-4E23-8479-023CEF039629}" type="datetimeFigureOut">
              <a:rPr lang="nl-NL" smtClean="0"/>
              <a:pPr/>
              <a:t>19-1-2023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B9828-C3FE-4553-982A-20506D2299F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8114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2467-F190-4E23-8479-023CEF039629}" type="datetimeFigureOut">
              <a:rPr lang="nl-NL" smtClean="0"/>
              <a:pPr/>
              <a:t>19-1-2023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B9828-C3FE-4553-982A-20506D2299F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407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2467-F190-4E23-8479-023CEF039629}" type="datetimeFigureOut">
              <a:rPr lang="nl-NL" smtClean="0"/>
              <a:pPr/>
              <a:t>19-1-2023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B9828-C3FE-4553-982A-20506D2299F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8990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2467-F190-4E23-8479-023CEF039629}" type="datetimeFigureOut">
              <a:rPr lang="nl-NL" smtClean="0"/>
              <a:pPr/>
              <a:t>19-1-2023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B9828-C3FE-4553-982A-20506D2299F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7894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F2467-F190-4E23-8479-023CEF039629}" type="datetimeFigureOut">
              <a:rPr lang="nl-NL" smtClean="0"/>
              <a:pPr/>
              <a:t>19-1-2023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B9828-C3FE-4553-982A-20506D2299F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5510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Foot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169208"/>
            <a:ext cx="9144000" cy="1716176"/>
          </a:xfrm>
          <a:prstGeom prst="rect">
            <a:avLst/>
          </a:prstGeom>
        </p:spPr>
      </p:pic>
      <p:pic>
        <p:nvPicPr>
          <p:cNvPr id="4" name="Afbeelding 3" descr="Head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696641"/>
          </a:xfrm>
          <a:prstGeom prst="rect">
            <a:avLst/>
          </a:prstGeom>
        </p:spPr>
      </p:pic>
      <p:pic>
        <p:nvPicPr>
          <p:cNvPr id="5" name="Afbeelding 4" descr="Omgevingsdienst-groninge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1856930"/>
            <a:ext cx="6229871" cy="2121628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30F08F79-D2F2-4076-96DE-F915AA6C88E2}"/>
              </a:ext>
            </a:extLst>
          </p:cNvPr>
          <p:cNvSpPr txBox="1">
            <a:spLocks/>
          </p:cNvSpPr>
          <p:nvPr/>
        </p:nvSpPr>
        <p:spPr>
          <a:xfrm>
            <a:off x="0" y="4026207"/>
            <a:ext cx="9144000" cy="11430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3600" dirty="0">
                <a:solidFill>
                  <a:schemeClr val="bg1"/>
                </a:solidFill>
              </a:rPr>
              <a:t>Arbeidsmarkt en werkgeverschap ODG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11ED1D-9BD9-4B7B-BA6F-E2D183878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34989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nl-NL" dirty="0">
                <a:solidFill>
                  <a:schemeClr val="bg1">
                    <a:lumMod val="50000"/>
                  </a:schemeClr>
                </a:solidFill>
              </a:rPr>
              <a:t>Activiteiten en initiatieven</a:t>
            </a:r>
          </a:p>
        </p:txBody>
      </p:sp>
      <p:sp>
        <p:nvSpPr>
          <p:cNvPr id="13" name="Tijdelijke aanduiding voor inhoud 2">
            <a:extLst>
              <a:ext uri="{FF2B5EF4-FFF2-40B4-BE49-F238E27FC236}">
                <a16:creationId xmlns:a16="http://schemas.microsoft.com/office/drawing/2014/main" id="{E404F75D-EB1C-4E6B-B48C-F39B2FDD5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2492896"/>
            <a:ext cx="8229600" cy="3633267"/>
          </a:xfrm>
        </p:spPr>
        <p:txBody>
          <a:bodyPr>
            <a:normAutofit/>
          </a:bodyPr>
          <a:lstStyle/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1026" name="Picture 2" descr="No alternative text description for this image">
            <a:extLst>
              <a:ext uri="{FF2B5EF4-FFF2-40B4-BE49-F238E27FC236}">
                <a16:creationId xmlns:a16="http://schemas.microsoft.com/office/drawing/2014/main" id="{CAEB7D6C-4649-4AEF-8710-4BE2750428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72" y="2636912"/>
            <a:ext cx="2692991" cy="3633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fbeelding 4" descr="Afbeelding met boom, water, boot, buiten&#10;&#10;Automatisch gegenereerde beschrijving">
            <a:extLst>
              <a:ext uri="{FF2B5EF4-FFF2-40B4-BE49-F238E27FC236}">
                <a16:creationId xmlns:a16="http://schemas.microsoft.com/office/drawing/2014/main" id="{848CCA81-D384-45F7-8948-7F1509305F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20"/>
          <a:stretch/>
        </p:blipFill>
        <p:spPr>
          <a:xfrm>
            <a:off x="3109215" y="2636912"/>
            <a:ext cx="3059832" cy="1751856"/>
          </a:xfrm>
          <a:prstGeom prst="rect">
            <a:avLst/>
          </a:prstGeom>
        </p:spPr>
      </p:pic>
      <p:pic>
        <p:nvPicPr>
          <p:cNvPr id="12" name="Afbeelding 11" descr="Afbeelding met luchtbel, object, boom, grond&#10;&#10;Automatisch gegenereerde beschrijving">
            <a:extLst>
              <a:ext uri="{FF2B5EF4-FFF2-40B4-BE49-F238E27FC236}">
                <a16:creationId xmlns:a16="http://schemas.microsoft.com/office/drawing/2014/main" id="{50D0575A-3FB2-4AE8-A2F5-3B554A8A28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0526"/>
          <a:stretch/>
        </p:blipFill>
        <p:spPr>
          <a:xfrm>
            <a:off x="3106688" y="4437112"/>
            <a:ext cx="3059832" cy="1823864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E7629BCE-675A-4F38-BF7B-3FC03EC58F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457" y="5489053"/>
            <a:ext cx="639151" cy="316211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852A606C-EEF2-47A8-9919-DC54A181BAE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-9955"/>
          <a:stretch/>
        </p:blipFill>
        <p:spPr>
          <a:xfrm>
            <a:off x="404457" y="5805264"/>
            <a:ext cx="639151" cy="402660"/>
          </a:xfrm>
          <a:prstGeom prst="rect">
            <a:avLst/>
          </a:prstGeom>
        </p:spPr>
      </p:pic>
      <p:sp>
        <p:nvSpPr>
          <p:cNvPr id="10" name="Tijdelijke aanduiding voor inhoud 2">
            <a:extLst>
              <a:ext uri="{FF2B5EF4-FFF2-40B4-BE49-F238E27FC236}">
                <a16:creationId xmlns:a16="http://schemas.microsoft.com/office/drawing/2014/main" id="{1E39A563-E120-443B-B37F-964B86CD55FC}"/>
              </a:ext>
            </a:extLst>
          </p:cNvPr>
          <p:cNvSpPr txBox="1">
            <a:spLocks/>
          </p:cNvSpPr>
          <p:nvPr/>
        </p:nvSpPr>
        <p:spPr>
          <a:xfrm>
            <a:off x="179512" y="6318523"/>
            <a:ext cx="3464758" cy="3717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1400" dirty="0">
                <a:solidFill>
                  <a:schemeClr val="bg1">
                    <a:lumMod val="50000"/>
                  </a:schemeClr>
                </a:solidFill>
              </a:rPr>
              <a:t>“Uitzending” voor medewerkers</a:t>
            </a:r>
            <a:endParaRPr lang="nl-NL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A806836A-D249-4A83-A84B-C97822CED6EC}"/>
              </a:ext>
            </a:extLst>
          </p:cNvPr>
          <p:cNvSpPr txBox="1">
            <a:spLocks/>
          </p:cNvSpPr>
          <p:nvPr/>
        </p:nvSpPr>
        <p:spPr>
          <a:xfrm>
            <a:off x="4636604" y="6309320"/>
            <a:ext cx="3464758" cy="3717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1400" dirty="0">
                <a:solidFill>
                  <a:schemeClr val="bg1">
                    <a:lumMod val="50000"/>
                  </a:schemeClr>
                </a:solidFill>
              </a:rPr>
              <a:t>Personeelsuitjes</a:t>
            </a:r>
            <a:endParaRPr lang="nl-NL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C15EE2C9-7162-45F7-948B-81F4B6D6992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470" y="3074897"/>
            <a:ext cx="2757296" cy="2757296"/>
          </a:xfrm>
          <a:prstGeom prst="rect">
            <a:avLst/>
          </a:prstGeom>
        </p:spPr>
      </p:pic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50BD03E8-9BF2-43B7-9B07-5DD130242289}"/>
              </a:ext>
            </a:extLst>
          </p:cNvPr>
          <p:cNvSpPr txBox="1">
            <a:spLocks/>
          </p:cNvSpPr>
          <p:nvPr/>
        </p:nvSpPr>
        <p:spPr>
          <a:xfrm>
            <a:off x="6212253" y="5937523"/>
            <a:ext cx="3464758" cy="3717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1400" dirty="0">
                <a:solidFill>
                  <a:schemeClr val="bg1">
                    <a:lumMod val="50000"/>
                  </a:schemeClr>
                </a:solidFill>
              </a:rPr>
              <a:t>ODGO!</a:t>
            </a:r>
            <a:endParaRPr lang="nl-NL" sz="20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3635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11ED1D-9BD9-4B7B-BA6F-E2D183878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42190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nl-NL" dirty="0">
                <a:solidFill>
                  <a:schemeClr val="bg1">
                    <a:lumMod val="50000"/>
                  </a:schemeClr>
                </a:solidFill>
              </a:rPr>
              <a:t>Opleiding en ontwikkeling</a:t>
            </a:r>
          </a:p>
        </p:txBody>
      </p:sp>
      <p:sp>
        <p:nvSpPr>
          <p:cNvPr id="13" name="Tijdelijke aanduiding voor inhoud 2">
            <a:extLst>
              <a:ext uri="{FF2B5EF4-FFF2-40B4-BE49-F238E27FC236}">
                <a16:creationId xmlns:a16="http://schemas.microsoft.com/office/drawing/2014/main" id="{E404F75D-EB1C-4E6B-B48C-F39B2FDD5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>
            <a:normAutofit/>
          </a:bodyPr>
          <a:lstStyle/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Opleidingsbudget: 2% van de personeelslasten</a:t>
            </a:r>
          </a:p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Bij opleidingswensen krijgen </a:t>
            </a:r>
            <a:br>
              <a:rPr lang="nl-NL" sz="24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opleidingen in het kader van de </a:t>
            </a:r>
            <a:br>
              <a:rPr lang="nl-NL" sz="24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kwaliteitscriteria voorrang</a:t>
            </a:r>
          </a:p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Organisatiebrede trainingen </a:t>
            </a:r>
            <a:br>
              <a:rPr lang="nl-NL" sz="24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“Adviesvaardigheden” en </a:t>
            </a:r>
            <a:br>
              <a:rPr lang="nl-NL" sz="24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“Feedback geven en ontvangen”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51BA8476-97E1-4A8D-A5AE-B61C31D99F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60" y="3284984"/>
            <a:ext cx="2034745" cy="2034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060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11ED1D-9BD9-4B7B-BA6F-E2D183878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34989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nl-NL" dirty="0">
                <a:solidFill>
                  <a:schemeClr val="bg1">
                    <a:lumMod val="50000"/>
                  </a:schemeClr>
                </a:solidFill>
              </a:rPr>
              <a:t>Activiteiten en initiatieven</a:t>
            </a:r>
          </a:p>
        </p:txBody>
      </p:sp>
      <p:sp>
        <p:nvSpPr>
          <p:cNvPr id="3" name="AutoShape 2">
            <a:extLst>
              <a:ext uri="{FF2B5EF4-FFF2-40B4-BE49-F238E27FC236}">
                <a16:creationId xmlns:a16="http://schemas.microsoft.com/office/drawing/2014/main" id="{EACC2B32-EBD0-419D-A89D-9E30D1A8D34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53916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9" name="Afbeelding 8" descr="Afbeelding met tekst, krant&#10;&#10;Automatisch gegenereerde beschrijving">
            <a:extLst>
              <a:ext uri="{FF2B5EF4-FFF2-40B4-BE49-F238E27FC236}">
                <a16:creationId xmlns:a16="http://schemas.microsoft.com/office/drawing/2014/main" id="{9CB7CB91-EFB7-4B64-A8E9-DD603597B2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171" y="2579802"/>
            <a:ext cx="2993000" cy="3018204"/>
          </a:xfrm>
          <a:prstGeom prst="rect">
            <a:avLst/>
          </a:prstGeom>
        </p:spPr>
      </p:pic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5C4FA32D-77ED-4055-9B3C-81769DFE4A94}"/>
              </a:ext>
            </a:extLst>
          </p:cNvPr>
          <p:cNvSpPr txBox="1">
            <a:spLocks/>
          </p:cNvSpPr>
          <p:nvPr/>
        </p:nvSpPr>
        <p:spPr>
          <a:xfrm>
            <a:off x="6247371" y="5935027"/>
            <a:ext cx="1926960" cy="3717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1400" dirty="0">
                <a:solidFill>
                  <a:schemeClr val="bg1">
                    <a:lumMod val="50000"/>
                  </a:schemeClr>
                </a:solidFill>
              </a:rPr>
              <a:t>Kleine attenties</a:t>
            </a:r>
          </a:p>
        </p:txBody>
      </p:sp>
      <p:sp>
        <p:nvSpPr>
          <p:cNvPr id="12" name="Tijdelijke aanduiding voor inhoud 2">
            <a:extLst>
              <a:ext uri="{FF2B5EF4-FFF2-40B4-BE49-F238E27FC236}">
                <a16:creationId xmlns:a16="http://schemas.microsoft.com/office/drawing/2014/main" id="{0E1B7F43-1515-49C3-8A42-4DDB39CF7742}"/>
              </a:ext>
            </a:extLst>
          </p:cNvPr>
          <p:cNvSpPr txBox="1">
            <a:spLocks/>
          </p:cNvSpPr>
          <p:nvPr/>
        </p:nvSpPr>
        <p:spPr>
          <a:xfrm>
            <a:off x="3268258" y="5959326"/>
            <a:ext cx="2203332" cy="3717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1400" dirty="0">
                <a:solidFill>
                  <a:schemeClr val="bg1">
                    <a:lumMod val="50000"/>
                  </a:schemeClr>
                </a:solidFill>
              </a:rPr>
              <a:t>Personeelsvereniging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1A53EA9D-39C9-4ECF-9A20-D821052D5B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64" y="2276872"/>
            <a:ext cx="2565207" cy="3624064"/>
          </a:xfrm>
          <a:prstGeom prst="rect">
            <a:avLst/>
          </a:prstGeom>
        </p:spPr>
      </p:pic>
      <p:pic>
        <p:nvPicPr>
          <p:cNvPr id="7" name="Afbeelding 6" descr="Afbeelding met boom, buiten, lucht, grond&#10;&#10;Automatisch gegenereerde beschrijving">
            <a:extLst>
              <a:ext uri="{FF2B5EF4-FFF2-40B4-BE49-F238E27FC236}">
                <a16:creationId xmlns:a16="http://schemas.microsoft.com/office/drawing/2014/main" id="{A7DA1ED0-B6BF-44CD-893B-5448D623986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38" t="6082" r="36227" b="14085"/>
          <a:stretch/>
        </p:blipFill>
        <p:spPr>
          <a:xfrm>
            <a:off x="6291835" y="2319919"/>
            <a:ext cx="2051466" cy="3367502"/>
          </a:xfrm>
          <a:prstGeom prst="rect">
            <a:avLst/>
          </a:prstGeom>
        </p:spPr>
      </p:pic>
      <p:sp>
        <p:nvSpPr>
          <p:cNvPr id="13" name="Tijdelijke aanduiding voor inhoud 2">
            <a:extLst>
              <a:ext uri="{FF2B5EF4-FFF2-40B4-BE49-F238E27FC236}">
                <a16:creationId xmlns:a16="http://schemas.microsoft.com/office/drawing/2014/main" id="{58D96E86-C637-4B31-A5C4-57AEC785FA27}"/>
              </a:ext>
            </a:extLst>
          </p:cNvPr>
          <p:cNvSpPr txBox="1">
            <a:spLocks/>
          </p:cNvSpPr>
          <p:nvPr/>
        </p:nvSpPr>
        <p:spPr>
          <a:xfrm>
            <a:off x="628816" y="5935027"/>
            <a:ext cx="1285800" cy="3717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1400" dirty="0">
                <a:solidFill>
                  <a:schemeClr val="bg1">
                    <a:lumMod val="50000"/>
                  </a:schemeClr>
                </a:solidFill>
              </a:rPr>
              <a:t>Kerstborrel</a:t>
            </a:r>
            <a:endParaRPr lang="nl-NL" sz="20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1086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11ED1D-9BD9-4B7B-BA6F-E2D183878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42190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nl-NL" sz="3600" dirty="0">
                <a:solidFill>
                  <a:schemeClr val="bg1">
                    <a:lumMod val="50000"/>
                  </a:schemeClr>
                </a:solidFill>
              </a:rPr>
              <a:t>Vitaliteit</a:t>
            </a:r>
          </a:p>
        </p:txBody>
      </p:sp>
      <p:sp>
        <p:nvSpPr>
          <p:cNvPr id="6" name="Tijdelijke aanduiding voor inhoud 2">
            <a:extLst>
              <a:ext uri="{FF2B5EF4-FFF2-40B4-BE49-F238E27FC236}">
                <a16:creationId xmlns:a16="http://schemas.microsoft.com/office/drawing/2014/main" id="{5F6BA960-310C-459E-BA6D-3F2257C164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212976"/>
            <a:ext cx="6275040" cy="2808312"/>
          </a:xfrm>
        </p:spPr>
        <p:txBody>
          <a:bodyPr>
            <a:normAutofit/>
          </a:bodyPr>
          <a:lstStyle/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Bijdrage thuiswerkplek</a:t>
            </a:r>
          </a:p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Maatwerk voor oudere medewerkers</a:t>
            </a:r>
          </a:p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Verminderen werkdruk door nieuwe werkwijze</a:t>
            </a:r>
          </a:p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Span of attention – splitsing van teams</a:t>
            </a:r>
            <a:endParaRPr lang="nl-NL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026" name="Picture 2" descr="Vergoeding thuiswerkplek - Thuiswerkplek">
            <a:extLst>
              <a:ext uri="{FF2B5EF4-FFF2-40B4-BE49-F238E27FC236}">
                <a16:creationId xmlns:a16="http://schemas.microsoft.com/office/drawing/2014/main" id="{80CE61A3-45C6-41B3-A88D-6262A0757D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6"/>
          <a:stretch/>
        </p:blipFill>
        <p:spPr bwMode="auto">
          <a:xfrm>
            <a:off x="6370957" y="2996952"/>
            <a:ext cx="2773043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F646BA17-1AE3-4F97-A70E-0E9F755DCFF5}"/>
              </a:ext>
            </a:extLst>
          </p:cNvPr>
          <p:cNvSpPr/>
          <p:nvPr/>
        </p:nvSpPr>
        <p:spPr>
          <a:xfrm>
            <a:off x="467544" y="2420888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Arbo-workshops: “Coronastress te lijf” en “Werken in een hybride organisatie”</a:t>
            </a:r>
          </a:p>
        </p:txBody>
      </p:sp>
    </p:spTree>
    <p:extLst>
      <p:ext uri="{BB962C8B-B14F-4D97-AF65-F5344CB8AC3E}">
        <p14:creationId xmlns:p14="http://schemas.microsoft.com/office/powerpoint/2010/main" val="27751933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11ED1D-9BD9-4B7B-BA6F-E2D183878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42190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nl-NL" sz="3600" dirty="0">
                <a:solidFill>
                  <a:schemeClr val="bg1">
                    <a:lumMod val="50000"/>
                  </a:schemeClr>
                </a:solidFill>
              </a:rPr>
              <a:t>Gezondheid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F646BA17-1AE3-4F97-A70E-0E9F755DCFF5}"/>
              </a:ext>
            </a:extLst>
          </p:cNvPr>
          <p:cNvSpPr/>
          <p:nvPr/>
        </p:nvSpPr>
        <p:spPr>
          <a:xfrm>
            <a:off x="467544" y="2420888"/>
            <a:ext cx="5852735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Aandacht voor thuiswerken: fysiek en mentaal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Medische keuringen, va 2023 weer periodiek medisch onderzoek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Stimuleren van beweging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Fruit op het werk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nl-NL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Picture 2" descr="Heerlijk werkfruit voor vitale medewerkers! | FRUIT OP JE WERK">
            <a:extLst>
              <a:ext uri="{FF2B5EF4-FFF2-40B4-BE49-F238E27FC236}">
                <a16:creationId xmlns:a16="http://schemas.microsoft.com/office/drawing/2014/main" id="{3FDDFEC3-484D-4324-ACF7-00C4795C5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364" y="5217450"/>
            <a:ext cx="1549184" cy="875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 descr="Afbeelding met buiten, boom, weg, lucht&#10;&#10;Automatisch gegenereerde beschrijving">
            <a:extLst>
              <a:ext uri="{FF2B5EF4-FFF2-40B4-BE49-F238E27FC236}">
                <a16:creationId xmlns:a16="http://schemas.microsoft.com/office/drawing/2014/main" id="{9F0F3AF7-B9FB-4002-B1A7-7EC742D1568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9067"/>
          <a:stretch/>
        </p:blipFill>
        <p:spPr>
          <a:xfrm>
            <a:off x="6421292" y="2204864"/>
            <a:ext cx="2304256" cy="2961057"/>
          </a:xfrm>
          <a:prstGeom prst="rect">
            <a:avLst/>
          </a:prstGeom>
        </p:spPr>
      </p:pic>
      <p:pic>
        <p:nvPicPr>
          <p:cNvPr id="1026" name="Picture 2" descr="Fitbit Versa 2 Smartwatch | Shop">
            <a:extLst>
              <a:ext uri="{FF2B5EF4-FFF2-40B4-BE49-F238E27FC236}">
                <a16:creationId xmlns:a16="http://schemas.microsoft.com/office/drawing/2014/main" id="{7D3F76EA-8822-4C95-B8B2-3FED887A50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3" t="9680" r="13041" b="9680"/>
          <a:stretch/>
        </p:blipFill>
        <p:spPr bwMode="auto">
          <a:xfrm>
            <a:off x="6084168" y="5217450"/>
            <a:ext cx="917073" cy="998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0681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11ED1D-9BD9-4B7B-BA6F-E2D183878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nl-NL" dirty="0">
                <a:solidFill>
                  <a:schemeClr val="bg1">
                    <a:lumMod val="50000"/>
                  </a:schemeClr>
                </a:solidFill>
              </a:rPr>
              <a:t>Aantrekkelijke werkomgeving </a:t>
            </a:r>
          </a:p>
        </p:txBody>
      </p:sp>
      <p:sp>
        <p:nvSpPr>
          <p:cNvPr id="3" name="AutoShape 2">
            <a:extLst>
              <a:ext uri="{FF2B5EF4-FFF2-40B4-BE49-F238E27FC236}">
                <a16:creationId xmlns:a16="http://schemas.microsoft.com/office/drawing/2014/main" id="{EACC2B32-EBD0-419D-A89D-9E30D1A8D34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186846" y="317583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5" name="Afbeelding 4" descr="Afbeelding met gebouw, lucht, buiten, overheidsgebouw&#10;&#10;Automatisch gegenereerde beschrijving">
            <a:extLst>
              <a:ext uri="{FF2B5EF4-FFF2-40B4-BE49-F238E27FC236}">
                <a16:creationId xmlns:a16="http://schemas.microsoft.com/office/drawing/2014/main" id="{282C97C3-1DE8-4BA7-A5AC-D7E4E767A3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29" r="5125"/>
          <a:stretch/>
        </p:blipFill>
        <p:spPr>
          <a:xfrm>
            <a:off x="820725" y="2437632"/>
            <a:ext cx="4188469" cy="1926705"/>
          </a:xfrm>
          <a:prstGeom prst="rect">
            <a:avLst/>
          </a:prstGeom>
        </p:spPr>
      </p:pic>
      <p:pic>
        <p:nvPicPr>
          <p:cNvPr id="7" name="Afbeelding 6" descr="Afbeelding met tekst, binnen, vloer, plant&#10;&#10;Automatisch gegenereerde beschrijving">
            <a:extLst>
              <a:ext uri="{FF2B5EF4-FFF2-40B4-BE49-F238E27FC236}">
                <a16:creationId xmlns:a16="http://schemas.microsoft.com/office/drawing/2014/main" id="{D6943BC2-C67B-49E1-82F8-A8780C2DE9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23" b="-1"/>
          <a:stretch/>
        </p:blipFill>
        <p:spPr>
          <a:xfrm>
            <a:off x="5072790" y="4480574"/>
            <a:ext cx="2667562" cy="1894478"/>
          </a:xfrm>
          <a:prstGeom prst="rect">
            <a:avLst/>
          </a:prstGeom>
        </p:spPr>
      </p:pic>
      <p:pic>
        <p:nvPicPr>
          <p:cNvPr id="13" name="Afbeelding 12" descr="Afbeelding met binnen, tafel, plaats, meubels&#10;&#10;Automatisch gegenereerde beschrijving">
            <a:extLst>
              <a:ext uri="{FF2B5EF4-FFF2-40B4-BE49-F238E27FC236}">
                <a16:creationId xmlns:a16="http://schemas.microsoft.com/office/drawing/2014/main" id="{D99FA173-E322-4163-8F8F-46321CBEC3B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7"/>
          <a:stretch/>
        </p:blipFill>
        <p:spPr>
          <a:xfrm>
            <a:off x="820725" y="4440179"/>
            <a:ext cx="2727208" cy="1926704"/>
          </a:xfrm>
          <a:prstGeom prst="rect">
            <a:avLst/>
          </a:prstGeom>
        </p:spPr>
      </p:pic>
      <p:pic>
        <p:nvPicPr>
          <p:cNvPr id="17" name="Afbeelding 16" descr="Afbeelding met binnen, tafel, plaats, meubels&#10;&#10;Automatisch gegenereerde beschrijving">
            <a:extLst>
              <a:ext uri="{FF2B5EF4-FFF2-40B4-BE49-F238E27FC236}">
                <a16:creationId xmlns:a16="http://schemas.microsoft.com/office/drawing/2014/main" id="{26D2C8B6-EB76-40D8-99C2-F20BC171268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6" b="49967"/>
          <a:stretch/>
        </p:blipFill>
        <p:spPr>
          <a:xfrm>
            <a:off x="5087882" y="2420888"/>
            <a:ext cx="2646000" cy="1955290"/>
          </a:xfrm>
          <a:prstGeom prst="rect">
            <a:avLst/>
          </a:prstGeom>
        </p:spPr>
      </p:pic>
      <p:pic>
        <p:nvPicPr>
          <p:cNvPr id="1026" name="8C6F9F37-A188-4668-8268-AA5C7FC96D08" descr="IMG_0245.jpg">
            <a:extLst>
              <a:ext uri="{FF2B5EF4-FFF2-40B4-BE49-F238E27FC236}">
                <a16:creationId xmlns:a16="http://schemas.microsoft.com/office/drawing/2014/main" id="{DCE8B1F2-1D7E-42F7-B5D9-B2CD7F4B3F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3371192" y="4714574"/>
            <a:ext cx="1872000" cy="14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jdelijke aanduiding voor inhoud 2">
            <a:extLst>
              <a:ext uri="{FF2B5EF4-FFF2-40B4-BE49-F238E27FC236}">
                <a16:creationId xmlns:a16="http://schemas.microsoft.com/office/drawing/2014/main" id="{18371CE2-32F2-4C53-8E71-C01E386FD0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988840"/>
            <a:ext cx="7067129" cy="40324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Incl. aanpassingen voor het hybride werken</a:t>
            </a:r>
          </a:p>
        </p:txBody>
      </p:sp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984A42D6-D31B-4389-9EC5-12A516DD2E33}"/>
              </a:ext>
            </a:extLst>
          </p:cNvPr>
          <p:cNvSpPr txBox="1">
            <a:spLocks/>
          </p:cNvSpPr>
          <p:nvPr/>
        </p:nvSpPr>
        <p:spPr>
          <a:xfrm>
            <a:off x="3547932" y="6369571"/>
            <a:ext cx="2839360" cy="371797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2000" dirty="0">
                <a:solidFill>
                  <a:schemeClr val="bg1">
                    <a:lumMod val="50000"/>
                  </a:schemeClr>
                </a:solidFill>
              </a:rPr>
              <a:t>“</a:t>
            </a:r>
            <a:r>
              <a:rPr lang="nl-NL" sz="2000" dirty="0" err="1">
                <a:solidFill>
                  <a:schemeClr val="bg1">
                    <a:lumMod val="50000"/>
                  </a:schemeClr>
                </a:solidFill>
              </a:rPr>
              <a:t>Belcel</a:t>
            </a:r>
            <a:r>
              <a:rPr lang="nl-NL" sz="2000" dirty="0">
                <a:solidFill>
                  <a:schemeClr val="bg1">
                    <a:lumMod val="50000"/>
                  </a:schemeClr>
                </a:solidFill>
              </a:rPr>
              <a:t>” voor Teams-vergaderingen</a:t>
            </a:r>
          </a:p>
        </p:txBody>
      </p:sp>
    </p:spTree>
    <p:extLst>
      <p:ext uri="{BB962C8B-B14F-4D97-AF65-F5344CB8AC3E}">
        <p14:creationId xmlns:p14="http://schemas.microsoft.com/office/powerpoint/2010/main" val="33751963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11ED1D-9BD9-4B7B-BA6F-E2D183878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42190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nl-NL" sz="3600" dirty="0">
                <a:solidFill>
                  <a:schemeClr val="bg1">
                    <a:lumMod val="50000"/>
                  </a:schemeClr>
                </a:solidFill>
              </a:rPr>
              <a:t>Personeelszorg</a:t>
            </a:r>
          </a:p>
        </p:txBody>
      </p:sp>
      <p:sp>
        <p:nvSpPr>
          <p:cNvPr id="6" name="Tijdelijke aanduiding voor inhoud 2">
            <a:extLst>
              <a:ext uri="{FF2B5EF4-FFF2-40B4-BE49-F238E27FC236}">
                <a16:creationId xmlns:a16="http://schemas.microsoft.com/office/drawing/2014/main" id="{5F6BA960-310C-459E-BA6D-3F2257C164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2276872"/>
            <a:ext cx="5987009" cy="4032448"/>
          </a:xfrm>
        </p:spPr>
        <p:txBody>
          <a:bodyPr>
            <a:normAutofit fontScale="92500" lnSpcReduction="10000"/>
          </a:bodyPr>
          <a:lstStyle/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Enquêtes met o.a. </a:t>
            </a:r>
            <a:r>
              <a:rPr lang="nl-NL" sz="2400" dirty="0" err="1">
                <a:solidFill>
                  <a:schemeClr val="bg1">
                    <a:lumMod val="50000"/>
                  </a:schemeClr>
                </a:solidFill>
              </a:rPr>
              <a:t>medewerkertevredenheid</a:t>
            </a:r>
            <a:endParaRPr lang="nl-NL" sz="24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Informatie voor medewerkers bij financiële problemen</a:t>
            </a:r>
          </a:p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Collegiaal opvangteam</a:t>
            </a:r>
          </a:p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Risico-inventarisatie en evaluatie, ARBO</a:t>
            </a:r>
          </a:p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Sociaal-Medisch Overleg met bedrijfsarts</a:t>
            </a:r>
          </a:p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Vertrouwenspersoon (intern/extern) </a:t>
            </a:r>
          </a:p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IKB: benutting van de fiscale voordelen voor medewerkers </a:t>
            </a:r>
          </a:p>
        </p:txBody>
      </p:sp>
      <p:pic>
        <p:nvPicPr>
          <p:cNvPr id="2050" name="Picture 2" descr="Arbo en veiligheid – SCM Diensten">
            <a:extLst>
              <a:ext uri="{FF2B5EF4-FFF2-40B4-BE49-F238E27FC236}">
                <a16:creationId xmlns:a16="http://schemas.microsoft.com/office/drawing/2014/main" id="{2FCADC49-5EC1-4788-A59C-D786C65FB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221" y="2492896"/>
            <a:ext cx="2787303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27194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11ED1D-9BD9-4B7B-BA6F-E2D183878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34989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nl-NL" dirty="0">
                <a:solidFill>
                  <a:schemeClr val="bg1">
                    <a:lumMod val="50000"/>
                  </a:schemeClr>
                </a:solidFill>
              </a:rPr>
              <a:t>Website en intranet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B9C630D1-7A8B-4DB4-840D-46A4395E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885" r="14278" b="5102"/>
          <a:stretch/>
        </p:blipFill>
        <p:spPr>
          <a:xfrm>
            <a:off x="602486" y="2248107"/>
            <a:ext cx="4185537" cy="2981093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37E38E0A-BFB9-4ED4-ADBE-F00B5C3009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039" r="14276"/>
          <a:stretch/>
        </p:blipFill>
        <p:spPr>
          <a:xfrm>
            <a:off x="4888993" y="3021006"/>
            <a:ext cx="3644869" cy="2688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15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11ED1D-9BD9-4B7B-BA6F-E2D183878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dirty="0">
                <a:solidFill>
                  <a:schemeClr val="bg1">
                    <a:lumMod val="50000"/>
                  </a:schemeClr>
                </a:solidFill>
              </a:rPr>
              <a:t>Krapte op de arbeidsmarkt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E858FC7A-8FA0-4176-9AA5-AF9A448E34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07" y="2078351"/>
            <a:ext cx="4737950" cy="3600400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A4FCCF37-DE2C-43BC-BB9B-F03F3A2DFF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1909" y="1844824"/>
            <a:ext cx="3421811" cy="2687148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43D3BB58-B7AA-4329-9B20-C438D190C3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1909" y="4437112"/>
            <a:ext cx="2894467" cy="202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5670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>
            <a:extLst>
              <a:ext uri="{FF2B5EF4-FFF2-40B4-BE49-F238E27FC236}">
                <a16:creationId xmlns:a16="http://schemas.microsoft.com/office/drawing/2014/main" id="{C621DD51-2EA5-4624-A2E0-E76380F3DB3A}"/>
              </a:ext>
            </a:extLst>
          </p:cNvPr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55BF486-59CE-4E68-BB22-2D39A73CF9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54" t="6623" r="23579" b="2426"/>
          <a:stretch/>
        </p:blipFill>
        <p:spPr>
          <a:xfrm>
            <a:off x="0" y="192187"/>
            <a:ext cx="9144000" cy="6549181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D5058901-4251-4F2B-BFCE-40E1381F18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2895277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nl-NL" sz="5400">
                <a:solidFill>
                  <a:schemeClr val="bg1"/>
                </a:solidFill>
              </a:rPr>
              <a:t>Werving</a:t>
            </a:r>
            <a:endParaRPr lang="nl-NL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055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19AD4E8D-ECBD-4C99-877E-B4276882B6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546" t="22652"/>
          <a:stretch/>
        </p:blipFill>
        <p:spPr>
          <a:xfrm>
            <a:off x="5141133" y="1842188"/>
            <a:ext cx="3556011" cy="506692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FFFD75B9-9E81-4455-A3CC-1294345F0DA0}"/>
              </a:ext>
            </a:extLst>
          </p:cNvPr>
          <p:cNvSpPr/>
          <p:nvPr/>
        </p:nvSpPr>
        <p:spPr>
          <a:xfrm>
            <a:off x="4639228" y="5517232"/>
            <a:ext cx="4039742" cy="648072"/>
          </a:xfrm>
          <a:prstGeom prst="rect">
            <a:avLst/>
          </a:prstGeom>
          <a:solidFill>
            <a:srgbClr val="EE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F11ED1D-9BD9-4B7B-BA6F-E2D183878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dirty="0">
                <a:solidFill>
                  <a:schemeClr val="bg1">
                    <a:lumMod val="50000"/>
                  </a:schemeClr>
                </a:solidFill>
              </a:rPr>
              <a:t>Arbeidsmarktcampagne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8C4DB6F7-33C1-425A-B0DB-FDC3414440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489" r="5561" b="5604"/>
          <a:stretch/>
        </p:blipFill>
        <p:spPr>
          <a:xfrm>
            <a:off x="2771800" y="2368704"/>
            <a:ext cx="5904656" cy="3076520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7A69219F-E747-46A8-8232-40436B36C0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4" y="3892068"/>
            <a:ext cx="4174198" cy="2357919"/>
          </a:xfrm>
          <a:prstGeom prst="rect">
            <a:avLst/>
          </a:prstGeom>
        </p:spPr>
      </p:pic>
      <p:sp>
        <p:nvSpPr>
          <p:cNvPr id="6" name="Tijdelijke aanduiding voor inhoud 2">
            <a:extLst>
              <a:ext uri="{FF2B5EF4-FFF2-40B4-BE49-F238E27FC236}">
                <a16:creationId xmlns:a16="http://schemas.microsoft.com/office/drawing/2014/main" id="{1FA96CFC-C90C-4A58-A534-F7DF29EE44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6273" y="5517232"/>
            <a:ext cx="4050871" cy="64807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nl-NL" sz="1600" dirty="0">
                <a:solidFill>
                  <a:schemeClr val="bg1"/>
                </a:solidFill>
              </a:rPr>
              <a:t>Voor tweede fase €70.000 subsidie uit SPUK Interbestuurlijk Programma (2023)</a:t>
            </a:r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D896C966-AFA0-473A-8467-1FAADB1785B2}"/>
              </a:ext>
            </a:extLst>
          </p:cNvPr>
          <p:cNvSpPr txBox="1">
            <a:spLocks/>
          </p:cNvSpPr>
          <p:nvPr/>
        </p:nvSpPr>
        <p:spPr>
          <a:xfrm>
            <a:off x="446856" y="1604246"/>
            <a:ext cx="394625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2800" dirty="0">
                <a:solidFill>
                  <a:schemeClr val="bg1">
                    <a:lumMod val="50000"/>
                  </a:schemeClr>
                </a:solidFill>
              </a:rPr>
              <a:t>(met FUMO en RUDD)</a:t>
            </a:r>
            <a:endParaRPr lang="nl-NL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023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11ED1D-9BD9-4B7B-BA6F-E2D183878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dirty="0">
                <a:solidFill>
                  <a:schemeClr val="bg1">
                    <a:lumMod val="50000"/>
                  </a:schemeClr>
                </a:solidFill>
              </a:rPr>
              <a:t>Bekendheid vergroten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E9F8DC2E-6E43-45D7-9C86-E32E8C9446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401" t="61052" r="46015" b="23100"/>
          <a:stretch/>
        </p:blipFill>
        <p:spPr>
          <a:xfrm>
            <a:off x="588738" y="3356992"/>
            <a:ext cx="4460322" cy="1086881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DC2358A9-902E-451A-946D-A64A9F207B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328" t="57350" r="8182" b="15281"/>
          <a:stretch/>
        </p:blipFill>
        <p:spPr>
          <a:xfrm>
            <a:off x="616706" y="4462835"/>
            <a:ext cx="3961212" cy="1876968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320A52F1-EAA7-4C4F-92EA-F38EB46F46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686" t="26183" r="47354" b="52817"/>
          <a:stretch/>
        </p:blipFill>
        <p:spPr>
          <a:xfrm>
            <a:off x="611560" y="1988840"/>
            <a:ext cx="3840748" cy="1297767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B1808182-2151-462F-958E-0C3C5C7485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35" t="-5450" r="18330" b="16444"/>
          <a:stretch/>
        </p:blipFill>
        <p:spPr>
          <a:xfrm>
            <a:off x="4730318" y="1918455"/>
            <a:ext cx="3449976" cy="1368152"/>
          </a:xfrm>
          <a:prstGeom prst="rect">
            <a:avLst/>
          </a:prstGeom>
        </p:spPr>
      </p:pic>
      <p:sp>
        <p:nvSpPr>
          <p:cNvPr id="3" name="AutoShape 2">
            <a:extLst>
              <a:ext uri="{FF2B5EF4-FFF2-40B4-BE49-F238E27FC236}">
                <a16:creationId xmlns:a16="http://schemas.microsoft.com/office/drawing/2014/main" id="{6E1CA3EB-A0A0-477D-95EA-5AB2F7FCC74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71516" y="3204592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32D7E7EE-F1E7-4166-AD30-4C7DDED053E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23916" y="3356992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2" name="AutoShape 6">
            <a:extLst>
              <a:ext uri="{FF2B5EF4-FFF2-40B4-BE49-F238E27FC236}">
                <a16:creationId xmlns:a16="http://schemas.microsoft.com/office/drawing/2014/main" id="{1082E6C3-DB58-4D89-A934-02B219D7047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076316" y="3509392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14" name="Afbeelding 13" descr="Afbeelding met tekst, persoon, groep, stand&#10;&#10;Automatisch gegenereerde beschrijving">
            <a:extLst>
              <a:ext uri="{FF2B5EF4-FFF2-40B4-BE49-F238E27FC236}">
                <a16:creationId xmlns:a16="http://schemas.microsoft.com/office/drawing/2014/main" id="{37729604-3CCD-4DDD-BCC6-789A2315BDE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1" r="6304"/>
          <a:stretch/>
        </p:blipFill>
        <p:spPr>
          <a:xfrm>
            <a:off x="4730318" y="3579134"/>
            <a:ext cx="3453049" cy="227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900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11ED1D-9BD9-4B7B-BA6F-E2D183878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NL" dirty="0">
                <a:solidFill>
                  <a:schemeClr val="bg1">
                    <a:lumMod val="50000"/>
                  </a:schemeClr>
                </a:solidFill>
              </a:rPr>
              <a:t>Young Professional-programma</a:t>
            </a:r>
          </a:p>
        </p:txBody>
      </p:sp>
      <p:sp>
        <p:nvSpPr>
          <p:cNvPr id="13" name="Tijdelijke aanduiding voor inhoud 2">
            <a:extLst>
              <a:ext uri="{FF2B5EF4-FFF2-40B4-BE49-F238E27FC236}">
                <a16:creationId xmlns:a16="http://schemas.microsoft.com/office/drawing/2014/main" id="{E404F75D-EB1C-4E6B-B48C-F39B2FDD5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532037"/>
            <a:ext cx="8229600" cy="3777283"/>
          </a:xfrm>
        </p:spPr>
        <p:txBody>
          <a:bodyPr>
            <a:normAutofit/>
          </a:bodyPr>
          <a:lstStyle/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Doelgroep: jonge mensen hbo/academisch </a:t>
            </a:r>
            <a:br>
              <a:rPr lang="nl-NL" sz="24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niet specifiek op ons werkgebied</a:t>
            </a:r>
          </a:p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2-jarig programma, start januari 2023</a:t>
            </a:r>
          </a:p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Opleiding tot vergunningverlener of toezichthouder</a:t>
            </a:r>
          </a:p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Resultaat: 3 trainees ODG (11 totaal)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A922A799-3BFE-4ADE-A0F8-97350C4417AB}"/>
              </a:ext>
            </a:extLst>
          </p:cNvPr>
          <p:cNvSpPr/>
          <p:nvPr/>
        </p:nvSpPr>
        <p:spPr>
          <a:xfrm>
            <a:off x="763407" y="5202733"/>
            <a:ext cx="7637874" cy="776611"/>
          </a:xfrm>
          <a:prstGeom prst="rect">
            <a:avLst/>
          </a:prstGeom>
          <a:solidFill>
            <a:srgbClr val="EE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65F26DF5-38DC-4C8D-84D3-A811CAFEB411}"/>
              </a:ext>
            </a:extLst>
          </p:cNvPr>
          <p:cNvSpPr txBox="1">
            <a:spLocks/>
          </p:cNvSpPr>
          <p:nvPr/>
        </p:nvSpPr>
        <p:spPr>
          <a:xfrm>
            <a:off x="993272" y="5202733"/>
            <a:ext cx="7836288" cy="8814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2400" dirty="0">
                <a:solidFill>
                  <a:schemeClr val="bg1"/>
                </a:solidFill>
              </a:rPr>
              <a:t>€140.000 subsidie uit SPUK Interbestuurlijk Programma voor het YP-programma (2023)</a:t>
            </a: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F5F93570-FF11-46DE-B45E-2EADDD7BFFCF}"/>
              </a:ext>
            </a:extLst>
          </p:cNvPr>
          <p:cNvSpPr txBox="1">
            <a:spLocks/>
          </p:cNvSpPr>
          <p:nvPr/>
        </p:nvSpPr>
        <p:spPr>
          <a:xfrm>
            <a:off x="446856" y="1604246"/>
            <a:ext cx="394625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2800" dirty="0">
                <a:solidFill>
                  <a:schemeClr val="bg1">
                    <a:lumMod val="50000"/>
                  </a:schemeClr>
                </a:solidFill>
              </a:rPr>
              <a:t>(met FUMO en RUDD)</a:t>
            </a:r>
            <a:endParaRPr lang="nl-NL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439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7722BDF-440B-4FB4-9C10-ACBB0CF572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84" r="10082" b="-1"/>
          <a:stretch/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9EA1D375-ADC4-4691-BF69-903BA659F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484784"/>
            <a:ext cx="3528392" cy="1143000"/>
          </a:xfrm>
        </p:spPr>
        <p:txBody>
          <a:bodyPr>
            <a:noAutofit/>
          </a:bodyPr>
          <a:lstStyle/>
          <a:p>
            <a:pPr algn="l"/>
            <a:r>
              <a:rPr lang="nl-NL" sz="5400" dirty="0">
                <a:solidFill>
                  <a:schemeClr val="tx2">
                    <a:lumMod val="50000"/>
                  </a:schemeClr>
                </a:solidFill>
              </a:rPr>
              <a:t>Binden en boeien</a:t>
            </a:r>
          </a:p>
        </p:txBody>
      </p:sp>
    </p:spTree>
    <p:extLst>
      <p:ext uri="{BB962C8B-B14F-4D97-AF65-F5344CB8AC3E}">
        <p14:creationId xmlns:p14="http://schemas.microsoft.com/office/powerpoint/2010/main" val="2319706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11ED1D-9BD9-4B7B-BA6F-E2D183878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dirty="0">
                <a:solidFill>
                  <a:schemeClr val="bg1">
                    <a:lumMod val="50000"/>
                  </a:schemeClr>
                </a:solidFill>
              </a:rPr>
              <a:t>Medewerkers behouden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79F2053-6F0A-41FD-A77C-1C2AE2D00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60848"/>
            <a:ext cx="5482952" cy="4797152"/>
          </a:xfrm>
        </p:spPr>
        <p:txBody>
          <a:bodyPr>
            <a:normAutofit/>
          </a:bodyPr>
          <a:lstStyle/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On boarding-beleid</a:t>
            </a:r>
          </a:p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Betrokkenheid van medewerkers: bijv. enquêtes en </a:t>
            </a:r>
            <a:r>
              <a:rPr lang="nl-NL" sz="2400" dirty="0" err="1">
                <a:solidFill>
                  <a:schemeClr val="bg1">
                    <a:lumMod val="50000"/>
                  </a:schemeClr>
                </a:solidFill>
              </a:rPr>
              <a:t>brainstorms</a:t>
            </a:r>
            <a:endParaRPr lang="nl-NL" sz="24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Ruimte om tijd aan projecten te besteden en voor initiatieven, bijv. organisatie netwerkochtend voor deelnemers</a:t>
            </a:r>
          </a:p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Maatwerk voor functies waar nodig</a:t>
            </a:r>
            <a:endParaRPr lang="nl-NL" dirty="0"/>
          </a:p>
        </p:txBody>
      </p:sp>
      <p:pic>
        <p:nvPicPr>
          <p:cNvPr id="7" name="Afbeelding 6" descr="Afbeelding met binnen, vloer, plafond&#10;&#10;Automatisch gegenereerde beschrijving">
            <a:extLst>
              <a:ext uri="{FF2B5EF4-FFF2-40B4-BE49-F238E27FC236}">
                <a16:creationId xmlns:a16="http://schemas.microsoft.com/office/drawing/2014/main" id="{9AAD930A-593C-4C43-859D-1746214B16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018575"/>
            <a:ext cx="2988330" cy="2070049"/>
          </a:xfrm>
          <a:prstGeom prst="rect">
            <a:avLst/>
          </a:prstGeom>
        </p:spPr>
      </p:pic>
      <p:pic>
        <p:nvPicPr>
          <p:cNvPr id="9" name="Afbeelding 8" descr="Afbeelding met tekst&#10;&#10;Automatisch gegenereerde beschrijving">
            <a:extLst>
              <a:ext uri="{FF2B5EF4-FFF2-40B4-BE49-F238E27FC236}">
                <a16:creationId xmlns:a16="http://schemas.microsoft.com/office/drawing/2014/main" id="{4DFA7C41-A427-4D94-8A46-928F92B08D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988840"/>
            <a:ext cx="2988330" cy="1992220"/>
          </a:xfrm>
          <a:prstGeom prst="rect">
            <a:avLst/>
          </a:prstGeom>
        </p:spPr>
      </p:pic>
      <p:sp>
        <p:nvSpPr>
          <p:cNvPr id="6" name="Tijdelijke aanduiding voor inhoud 2">
            <a:extLst>
              <a:ext uri="{FF2B5EF4-FFF2-40B4-BE49-F238E27FC236}">
                <a16:creationId xmlns:a16="http://schemas.microsoft.com/office/drawing/2014/main" id="{4829319A-FE5E-49DE-A078-A60DED9E71CD}"/>
              </a:ext>
            </a:extLst>
          </p:cNvPr>
          <p:cNvSpPr txBox="1">
            <a:spLocks/>
          </p:cNvSpPr>
          <p:nvPr/>
        </p:nvSpPr>
        <p:spPr>
          <a:xfrm>
            <a:off x="5868144" y="6126139"/>
            <a:ext cx="3464758" cy="3717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1400" dirty="0">
                <a:solidFill>
                  <a:schemeClr val="bg1">
                    <a:lumMod val="50000"/>
                  </a:schemeClr>
                </a:solidFill>
              </a:rPr>
              <a:t>Netwerkochtend</a:t>
            </a:r>
            <a:endParaRPr lang="nl-NL" sz="20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819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11ED1D-9BD9-4B7B-BA6F-E2D183878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dirty="0">
                <a:solidFill>
                  <a:schemeClr val="bg1">
                    <a:lumMod val="50000"/>
                  </a:schemeClr>
                </a:solidFill>
              </a:rPr>
              <a:t>Doorstroom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79F2053-6F0A-41FD-A77C-1C2AE2D00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60848"/>
            <a:ext cx="8075240" cy="4797152"/>
          </a:xfrm>
        </p:spPr>
        <p:txBody>
          <a:bodyPr>
            <a:normAutofit/>
          </a:bodyPr>
          <a:lstStyle/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Aandacht voor doorstroomkansen in gesprekscyclus</a:t>
            </a:r>
          </a:p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Kansen door </a:t>
            </a:r>
            <a:r>
              <a:rPr lang="nl-NL" sz="2400" dirty="0" err="1">
                <a:solidFill>
                  <a:schemeClr val="bg1">
                    <a:lumMod val="50000"/>
                  </a:schemeClr>
                </a:solidFill>
              </a:rPr>
              <a:t>Brzo</a:t>
            </a:r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:  doorstroom naar </a:t>
            </a:r>
            <a:r>
              <a:rPr lang="nl-NL" sz="2400" dirty="0" err="1">
                <a:solidFill>
                  <a:schemeClr val="bg1">
                    <a:lumMod val="50000"/>
                  </a:schemeClr>
                </a:solidFill>
              </a:rPr>
              <a:t>Brzo</a:t>
            </a:r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 functies</a:t>
            </a:r>
            <a:br>
              <a:rPr lang="nl-NL" sz="24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(andere inschaling)</a:t>
            </a:r>
          </a:p>
          <a:p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Kansen inzet op projecten </a:t>
            </a:r>
            <a:br>
              <a:rPr lang="nl-NL" sz="24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(ODG, regionaal, landelijk)</a:t>
            </a:r>
          </a:p>
        </p:txBody>
      </p:sp>
      <p:pic>
        <p:nvPicPr>
          <p:cNvPr id="1026" name="Picture 2" descr="Doorstroom | mentor vzw">
            <a:extLst>
              <a:ext uri="{FF2B5EF4-FFF2-40B4-BE49-F238E27FC236}">
                <a16:creationId xmlns:a16="http://schemas.microsoft.com/office/drawing/2014/main" id="{5E49C3C1-1347-4D17-8F00-8275825EC7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214" y="3848428"/>
            <a:ext cx="4180775" cy="1981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525996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e sjabloon ODG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oncour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anco presentatie (geen breedbeeld 4-3).potx" id="{94947B52-59DC-4E43-B22E-B0AF79B0975B}" vid="{3F7A117F-3347-4283-86E7-B627A9686441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326</Words>
  <Application>Microsoft Office PowerPoint</Application>
  <PresentationFormat>Diavoorstelling (4:3)</PresentationFormat>
  <Paragraphs>61</Paragraphs>
  <Slides>17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1" baseType="lpstr">
      <vt:lpstr>Arial</vt:lpstr>
      <vt:lpstr>Calibri</vt:lpstr>
      <vt:lpstr>Lucida Sans Unicode</vt:lpstr>
      <vt:lpstr>presentatie sjabloon ODG</vt:lpstr>
      <vt:lpstr>PowerPoint-presentatie</vt:lpstr>
      <vt:lpstr>Krapte op de arbeidsmarkt</vt:lpstr>
      <vt:lpstr>Werving</vt:lpstr>
      <vt:lpstr>Arbeidsmarktcampagne</vt:lpstr>
      <vt:lpstr>Bekendheid vergroten</vt:lpstr>
      <vt:lpstr>Young Professional-programma</vt:lpstr>
      <vt:lpstr>Binden en boeien</vt:lpstr>
      <vt:lpstr>Medewerkers behouden</vt:lpstr>
      <vt:lpstr>Doorstroom</vt:lpstr>
      <vt:lpstr>Activiteiten en initiatieven</vt:lpstr>
      <vt:lpstr>Opleiding en ontwikkeling</vt:lpstr>
      <vt:lpstr>Activiteiten en initiatieven</vt:lpstr>
      <vt:lpstr>Vitaliteit</vt:lpstr>
      <vt:lpstr>Gezondheid</vt:lpstr>
      <vt:lpstr>Aantrekkelijke werkomgeving </vt:lpstr>
      <vt:lpstr>Personeelszorg</vt:lpstr>
      <vt:lpstr>Website en intranet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Busweiler, Annet</dc:creator>
  <cp:lastModifiedBy>Baars, Nienke</cp:lastModifiedBy>
  <cp:revision>20</cp:revision>
  <dcterms:created xsi:type="dcterms:W3CDTF">2022-12-19T12:22:42Z</dcterms:created>
  <dcterms:modified xsi:type="dcterms:W3CDTF">2023-01-19T14:33:29Z</dcterms:modified>
</cp:coreProperties>
</file>